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33CC33"/>
    <a:srgbClr val="CCE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FC0574-65BF-4BB8-9939-F0CBE9E0F22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3CFC09-C335-4490-B21C-32150747E94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29249F-10B2-4B40-B990-D54BA9D3219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54CB96D-71DC-4FD0-9693-D0EC1EDD277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E45AA51-25BF-44BA-BB83-9E3D9C428BB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C3F8F3-5830-4136-ABE7-4367331AE6C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BD2C72-4D4A-438F-935E-7405BD65EC7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18D6AC-31E1-42C5-829D-5B00293D8F4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107BD0-63FF-4D33-B362-C0BAF2FC4D5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C0AEC1-9A79-4367-9E41-45F3DB11F37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1363A6-19D2-4769-936F-86DB30FD046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04AB9D-D7DB-4BFC-948D-063D9D53537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92087B-D12B-4B19-8E7F-FB17A2B72DA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EDB5E6A-8511-49AC-B3CE-B3BE36A50AE1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14348" y="1000108"/>
            <a:ext cx="7772400" cy="1470025"/>
          </a:xfrm>
        </p:spPr>
        <p:txBody>
          <a:bodyPr/>
          <a:lstStyle/>
          <a:p>
            <a:r>
              <a:rPr lang="ru-RU" sz="8000" b="1" i="1" dirty="0">
                <a:solidFill>
                  <a:srgbClr val="33CC33"/>
                </a:solidFill>
                <a:latin typeface="Times New Roman" pitchFamily="18" charset="0"/>
              </a:rPr>
              <a:t>АЗБУКА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57290" y="2714620"/>
            <a:ext cx="6400800" cy="1752600"/>
          </a:xfrm>
        </p:spPr>
        <p:txBody>
          <a:bodyPr/>
          <a:lstStyle/>
          <a:p>
            <a:r>
              <a:rPr lang="ru-RU" sz="6600" dirty="0">
                <a:solidFill>
                  <a:srgbClr val="FF3300"/>
                </a:solidFill>
                <a:latin typeface="Monotype Corsiva" pitchFamily="66" charset="0"/>
              </a:rPr>
              <a:t>В</a:t>
            </a:r>
            <a:r>
              <a:rPr lang="ru-RU" dirty="0">
                <a:solidFill>
                  <a:srgbClr val="FF3300"/>
                </a:solidFill>
                <a:latin typeface="Monotype Corsiva" pitchFamily="66" charset="0"/>
              </a:rPr>
              <a:t>  </a:t>
            </a:r>
            <a:r>
              <a:rPr lang="ru-RU" sz="6600" dirty="0">
                <a:solidFill>
                  <a:srgbClr val="FF3300"/>
                </a:solidFill>
                <a:latin typeface="Monotype Corsiva" pitchFamily="66" charset="0"/>
              </a:rPr>
              <a:t>СТИХАХ</a:t>
            </a:r>
          </a:p>
        </p:txBody>
      </p:sp>
      <p:pic>
        <p:nvPicPr>
          <p:cNvPr id="2052" name="Picture 4" descr="j008854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83113" y="0"/>
            <a:ext cx="4560887" cy="576263"/>
          </a:xfrm>
          <a:prstGeom prst="rect">
            <a:avLst/>
          </a:prstGeom>
          <a:noFill/>
        </p:spPr>
      </p:pic>
      <p:pic>
        <p:nvPicPr>
          <p:cNvPr id="2053" name="Picture 5" descr="j008854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560888" cy="576263"/>
          </a:xfrm>
          <a:prstGeom prst="rect">
            <a:avLst/>
          </a:prstGeom>
          <a:noFill/>
        </p:spPr>
      </p:pic>
      <p:pic>
        <p:nvPicPr>
          <p:cNvPr id="2054" name="Picture 6" descr="j008854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81738"/>
            <a:ext cx="4560888" cy="576262"/>
          </a:xfrm>
          <a:prstGeom prst="rect">
            <a:avLst/>
          </a:prstGeom>
          <a:noFill/>
        </p:spPr>
      </p:pic>
      <p:pic>
        <p:nvPicPr>
          <p:cNvPr id="2055" name="Picture 7" descr="j008854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83113" y="6281738"/>
            <a:ext cx="4560887" cy="576262"/>
          </a:xfrm>
          <a:prstGeom prst="rect">
            <a:avLst/>
          </a:prstGeom>
          <a:noFill/>
        </p:spPr>
      </p:pic>
      <p:pic>
        <p:nvPicPr>
          <p:cNvPr id="2056" name="Picture 8" descr="j008854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5400000">
            <a:off x="6575425" y="1992313"/>
            <a:ext cx="4560888" cy="576262"/>
          </a:xfrm>
          <a:prstGeom prst="rect">
            <a:avLst/>
          </a:prstGeom>
          <a:noFill/>
        </p:spPr>
      </p:pic>
      <p:pic>
        <p:nvPicPr>
          <p:cNvPr id="2057" name="Picture 9" descr="j0088542"/>
          <p:cNvPicPr>
            <a:picLocks noChangeAspect="1" noChangeArrowheads="1"/>
          </p:cNvPicPr>
          <p:nvPr/>
        </p:nvPicPr>
        <p:blipFill>
          <a:blip r:embed="rId2" cstate="print"/>
          <a:srcRect l="24225"/>
          <a:stretch>
            <a:fillRect/>
          </a:stretch>
        </p:blipFill>
        <p:spPr bwMode="auto">
          <a:xfrm rot="-5400000">
            <a:off x="7451725" y="4545013"/>
            <a:ext cx="2808288" cy="576262"/>
          </a:xfrm>
          <a:prstGeom prst="rect">
            <a:avLst/>
          </a:prstGeom>
          <a:noFill/>
        </p:spPr>
      </p:pic>
      <p:pic>
        <p:nvPicPr>
          <p:cNvPr id="2058" name="Picture 10" descr="j008854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5400000">
            <a:off x="-1992312" y="2541587"/>
            <a:ext cx="4560888" cy="576263"/>
          </a:xfrm>
          <a:prstGeom prst="rect">
            <a:avLst/>
          </a:prstGeom>
          <a:noFill/>
        </p:spPr>
      </p:pic>
      <p:pic>
        <p:nvPicPr>
          <p:cNvPr id="2059" name="Picture 11" descr="j0088542"/>
          <p:cNvPicPr>
            <a:picLocks noChangeAspect="1" noChangeArrowheads="1"/>
          </p:cNvPicPr>
          <p:nvPr/>
        </p:nvPicPr>
        <p:blipFill>
          <a:blip r:embed="rId2" cstate="print"/>
          <a:srcRect l="11034" r="23250"/>
          <a:stretch>
            <a:fillRect/>
          </a:stretch>
        </p:blipFill>
        <p:spPr bwMode="auto">
          <a:xfrm rot="-5400000">
            <a:off x="-1210468" y="5071268"/>
            <a:ext cx="2997200" cy="5762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12000">
                <a:solidFill>
                  <a:srgbClr val="FF3300"/>
                </a:solidFill>
                <a:latin typeface="Antiqua HW" pitchFamily="2" charset="0"/>
              </a:rPr>
              <a:t>З з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-RU" sz="3200">
                <a:solidFill>
                  <a:schemeClr val="accent2"/>
                </a:solidFill>
                <a:latin typeface="Monotype Corsiva" pitchFamily="66" charset="0"/>
              </a:rPr>
              <a:t>	Этот серенький грызун</a:t>
            </a:r>
          </a:p>
          <a:p>
            <a:pPr>
              <a:buFontTx/>
              <a:buNone/>
            </a:pPr>
            <a:r>
              <a:rPr lang="ru-RU" sz="3200">
                <a:solidFill>
                  <a:schemeClr val="accent2"/>
                </a:solidFill>
                <a:latin typeface="Monotype Corsiva" pitchFamily="66" charset="0"/>
              </a:rPr>
              <a:t>     – Вислоухий топотун. </a:t>
            </a:r>
          </a:p>
          <a:p>
            <a:pPr>
              <a:buFontTx/>
              <a:buNone/>
            </a:pPr>
            <a:r>
              <a:rPr lang="ru-RU" sz="3200">
                <a:solidFill>
                  <a:schemeClr val="accent2"/>
                </a:solidFill>
                <a:latin typeface="Monotype Corsiva" pitchFamily="66" charset="0"/>
              </a:rPr>
              <a:t>    От беды в кустах скрываясь, </a:t>
            </a:r>
          </a:p>
          <a:p>
            <a:pPr>
              <a:buFontTx/>
              <a:buNone/>
            </a:pPr>
            <a:r>
              <a:rPr lang="ru-RU" sz="3200">
                <a:solidFill>
                  <a:schemeClr val="accent2"/>
                </a:solidFill>
                <a:latin typeface="Monotype Corsiva" pitchFamily="66" charset="0"/>
              </a:rPr>
              <a:t>    Задремал трусишка ... (цяаЗ) </a:t>
            </a:r>
          </a:p>
        </p:txBody>
      </p:sp>
      <p:pic>
        <p:nvPicPr>
          <p:cNvPr id="26633" name="Picture 9" descr="заяц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16013" y="1484313"/>
            <a:ext cx="3455987" cy="4868862"/>
          </a:xfrm>
          <a:noFill/>
          <a:ln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12000">
                <a:solidFill>
                  <a:srgbClr val="FF3300"/>
                </a:solidFill>
                <a:latin typeface="Antiqua HW" pitchFamily="2" charset="0"/>
              </a:rPr>
              <a:t>И й</a:t>
            </a:r>
          </a:p>
        </p:txBody>
      </p:sp>
      <p:pic>
        <p:nvPicPr>
          <p:cNvPr id="28678" name="Picture 6" descr="индейка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11188" y="1700213"/>
            <a:ext cx="3770312" cy="3770312"/>
          </a:xfrm>
          <a:noFill/>
          <a:ln/>
        </p:spPr>
      </p:pic>
      <p:sp>
        <p:nvSpPr>
          <p:cNvPr id="28677" name="Rectangle 5"/>
          <p:cNvSpPr>
            <a:spLocks noGrp="1" noChangeArrowheads="1"/>
          </p:cNvSpPr>
          <p:nvPr>
            <p:ph sz="quarter" idx="2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-RU" sz="2400">
                <a:solidFill>
                  <a:schemeClr val="accent2"/>
                </a:solidFill>
                <a:latin typeface="Monotype Corsiva" pitchFamily="66" charset="0"/>
              </a:rPr>
              <a:t>     </a:t>
            </a:r>
            <a:r>
              <a:rPr lang="ru-RU" sz="2500">
                <a:solidFill>
                  <a:schemeClr val="accent2"/>
                </a:solidFill>
                <a:latin typeface="Monotype Corsiva" pitchFamily="66" charset="0"/>
              </a:rPr>
              <a:t>Грозен сей пернатый друг, Называемый ... (кюднИ) </a:t>
            </a:r>
          </a:p>
          <a:p>
            <a:pPr>
              <a:buFontTx/>
              <a:buNone/>
            </a:pPr>
            <a:r>
              <a:rPr lang="ru-RU" sz="2500">
                <a:solidFill>
                  <a:schemeClr val="accent2"/>
                </a:solidFill>
                <a:latin typeface="Monotype Corsiva" pitchFamily="66" charset="0"/>
              </a:rPr>
              <a:t>      С ним подруга-голошейка, </a:t>
            </a:r>
          </a:p>
          <a:p>
            <a:pPr>
              <a:buFontTx/>
              <a:buNone/>
            </a:pPr>
            <a:r>
              <a:rPr lang="ru-RU" sz="2500">
                <a:solidFill>
                  <a:schemeClr val="accent2"/>
                </a:solidFill>
                <a:latin typeface="Monotype Corsiva" pitchFamily="66" charset="0"/>
              </a:rPr>
              <a:t>      А зовут её ... (акЙеднИ</a:t>
            </a:r>
            <a:r>
              <a:rPr lang="ru-RU" sz="2500"/>
              <a:t>)</a:t>
            </a:r>
            <a:r>
              <a:rPr lang="ru-RU" sz="2400"/>
              <a:t> </a:t>
            </a:r>
          </a:p>
        </p:txBody>
      </p:sp>
      <p:pic>
        <p:nvPicPr>
          <p:cNvPr id="28679" name="Picture 7" descr="индюк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932363" y="3644900"/>
            <a:ext cx="3671887" cy="2754313"/>
          </a:xfrm>
          <a:noFill/>
          <a:ln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10900">
                <a:solidFill>
                  <a:srgbClr val="FF3300"/>
                </a:solidFill>
                <a:latin typeface="Antiqua HW" pitchFamily="2" charset="0"/>
              </a:rPr>
              <a:t>К к</a:t>
            </a:r>
            <a:r>
              <a:rPr lang="ru-RU" sz="4000"/>
              <a:t> </a:t>
            </a:r>
          </a:p>
        </p:txBody>
      </p:sp>
      <p:sp>
        <p:nvSpPr>
          <p:cNvPr id="31750" name="Rectangle 6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-RU" sz="3200">
                <a:solidFill>
                  <a:schemeClr val="accent2"/>
                </a:solidFill>
                <a:latin typeface="Monotype Corsiva" pitchFamily="66" charset="0"/>
              </a:rPr>
              <a:t>	Все иметь всегда хотят </a:t>
            </a:r>
          </a:p>
          <a:p>
            <a:pPr>
              <a:buFontTx/>
              <a:buNone/>
            </a:pPr>
            <a:r>
              <a:rPr lang="ru-RU" sz="3200">
                <a:solidFill>
                  <a:schemeClr val="accent2"/>
                </a:solidFill>
                <a:latin typeface="Monotype Corsiva" pitchFamily="66" charset="0"/>
              </a:rPr>
              <a:t>	Полосатых поросят. Забывая, что потом Каждый станет ... (монабаК</a:t>
            </a:r>
            <a:r>
              <a:rPr lang="ru-RU"/>
              <a:t>) </a:t>
            </a:r>
          </a:p>
        </p:txBody>
      </p:sp>
      <p:pic>
        <p:nvPicPr>
          <p:cNvPr id="31751" name="Picture 7" descr="кабан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82638" y="1600200"/>
            <a:ext cx="3573462" cy="4525963"/>
          </a:xfrm>
          <a:noFill/>
          <a:ln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10900">
                <a:solidFill>
                  <a:srgbClr val="FF3300"/>
                </a:solidFill>
                <a:latin typeface="Antiqua HW" pitchFamily="2" charset="0"/>
              </a:rPr>
              <a:t>Л л</a:t>
            </a:r>
            <a:r>
              <a:rPr lang="ru-RU" sz="4000"/>
              <a:t> </a:t>
            </a:r>
          </a:p>
        </p:txBody>
      </p:sp>
      <p:sp>
        <p:nvSpPr>
          <p:cNvPr id="33797" name="Rectangle 5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-RU"/>
              <a:t>	</a:t>
            </a:r>
            <a:r>
              <a:rPr lang="ru-RU" sz="3200">
                <a:solidFill>
                  <a:schemeClr val="accent2"/>
                </a:solidFill>
                <a:latin typeface="Monotype Corsiva" pitchFamily="66" charset="0"/>
              </a:rPr>
              <a:t>Грозный рык раздался вдруг, </a:t>
            </a:r>
          </a:p>
          <a:p>
            <a:pPr>
              <a:buFontTx/>
              <a:buNone/>
            </a:pPr>
            <a:r>
              <a:rPr lang="ru-RU" sz="3200">
                <a:solidFill>
                  <a:schemeClr val="accent2"/>
                </a:solidFill>
                <a:latin typeface="Monotype Corsiva" pitchFamily="66" charset="0"/>
              </a:rPr>
              <a:t>    Распугал всех птиц вокруг. </a:t>
            </a:r>
          </a:p>
          <a:p>
            <a:pPr>
              <a:buFontTx/>
              <a:buNone/>
            </a:pPr>
            <a:r>
              <a:rPr lang="ru-RU" sz="3200">
                <a:solidFill>
                  <a:schemeClr val="accent2"/>
                </a:solidFill>
                <a:latin typeface="Monotype Corsiva" pitchFamily="66" charset="0"/>
              </a:rPr>
              <a:t>    Ходит в клетке, озверев, </a:t>
            </a:r>
          </a:p>
          <a:p>
            <a:pPr>
              <a:buFontTx/>
              <a:buNone/>
            </a:pPr>
            <a:r>
              <a:rPr lang="ru-RU" sz="3200">
                <a:solidFill>
                  <a:schemeClr val="accent2"/>
                </a:solidFill>
                <a:latin typeface="Monotype Corsiva" pitchFamily="66" charset="0"/>
              </a:rPr>
              <a:t>    Царь зверей, короче … (веЛ) </a:t>
            </a:r>
          </a:p>
        </p:txBody>
      </p:sp>
      <p:pic>
        <p:nvPicPr>
          <p:cNvPr id="33800" name="Picture 8" descr="лев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00113" y="1484313"/>
            <a:ext cx="3440112" cy="4824412"/>
          </a:xfrm>
          <a:noFill/>
          <a:ln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12000">
                <a:solidFill>
                  <a:srgbClr val="FF3300"/>
                </a:solidFill>
                <a:latin typeface="Antiqua HW" pitchFamily="2" charset="0"/>
              </a:rPr>
              <a:t>М м</a:t>
            </a:r>
          </a:p>
        </p:txBody>
      </p:sp>
      <p:sp>
        <p:nvSpPr>
          <p:cNvPr id="35845" name="Rectangle 5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-RU"/>
              <a:t>	</a:t>
            </a:r>
          </a:p>
          <a:p>
            <a:pPr>
              <a:buFontTx/>
              <a:buNone/>
            </a:pPr>
            <a:r>
              <a:rPr lang="ru-RU"/>
              <a:t>	</a:t>
            </a:r>
            <a:r>
              <a:rPr lang="ru-RU" sz="3000">
                <a:solidFill>
                  <a:schemeClr val="accent2"/>
                </a:solidFill>
                <a:latin typeface="Monotype Corsiva" pitchFamily="66" charset="0"/>
              </a:rPr>
              <a:t>Неуклюжий, косолапый, </a:t>
            </a:r>
          </a:p>
          <a:p>
            <a:pPr>
              <a:buFontTx/>
              <a:buNone/>
            </a:pPr>
            <a:r>
              <a:rPr lang="ru-RU" sz="3000">
                <a:solidFill>
                  <a:schemeClr val="accent2"/>
                </a:solidFill>
                <a:latin typeface="Monotype Corsiva" pitchFamily="66" charset="0"/>
              </a:rPr>
              <a:t>    Он сосёт в берлоге лапу.</a:t>
            </a:r>
          </a:p>
          <a:p>
            <a:pPr>
              <a:buFontTx/>
              <a:buNone/>
            </a:pPr>
            <a:r>
              <a:rPr lang="ru-RU" sz="3000">
                <a:solidFill>
                  <a:schemeClr val="accent2"/>
                </a:solidFill>
                <a:latin typeface="Monotype Corsiva" pitchFamily="66" charset="0"/>
              </a:rPr>
              <a:t>    Кто таков? скорей ответь!</a:t>
            </a:r>
          </a:p>
          <a:p>
            <a:pPr>
              <a:buFontTx/>
              <a:buNone/>
            </a:pPr>
            <a:r>
              <a:rPr lang="ru-RU" sz="3000">
                <a:solidFill>
                  <a:schemeClr val="accent2"/>
                </a:solidFill>
                <a:latin typeface="Monotype Corsiva" pitchFamily="66" charset="0"/>
              </a:rPr>
              <a:t>    Ну, конечно же, ... (ьдевдеМ) </a:t>
            </a:r>
          </a:p>
        </p:txBody>
      </p:sp>
      <p:pic>
        <p:nvPicPr>
          <p:cNvPr id="35846" name="Picture 6" descr="медведь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41338" y="1600200"/>
            <a:ext cx="3670300" cy="4708525"/>
          </a:xfrm>
          <a:noFill/>
          <a:ln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10900">
                <a:solidFill>
                  <a:srgbClr val="FF3300"/>
                </a:solidFill>
                <a:latin typeface="Antiqua HW" pitchFamily="2" charset="0"/>
              </a:rPr>
              <a:t>Н н</a:t>
            </a:r>
            <a:r>
              <a:rPr lang="ru-RU" sz="4000"/>
              <a:t> </a:t>
            </a:r>
          </a:p>
        </p:txBody>
      </p:sp>
      <p:sp>
        <p:nvSpPr>
          <p:cNvPr id="37893" name="Rectangle 5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-RU"/>
              <a:t>	</a:t>
            </a:r>
          </a:p>
          <a:p>
            <a:pPr>
              <a:buFontTx/>
              <a:buNone/>
            </a:pPr>
            <a:r>
              <a:rPr lang="ru-RU"/>
              <a:t>	</a:t>
            </a:r>
            <a:r>
              <a:rPr lang="ru-RU" sz="3200">
                <a:solidFill>
                  <a:schemeClr val="accent2"/>
                </a:solidFill>
                <a:latin typeface="Monotype Corsiva" pitchFamily="66" charset="0"/>
              </a:rPr>
              <a:t>Возле речек и болот Этот тучный зверь живёт. </a:t>
            </a:r>
          </a:p>
          <a:p>
            <a:pPr>
              <a:buFontTx/>
              <a:buNone/>
            </a:pPr>
            <a:r>
              <a:rPr lang="ru-RU" sz="3200">
                <a:solidFill>
                  <a:schemeClr val="accent2"/>
                </a:solidFill>
                <a:latin typeface="Monotype Corsiva" pitchFamily="66" charset="0"/>
              </a:rPr>
              <a:t>	На носу имеет рог Африканский ... (горосоН) </a:t>
            </a:r>
          </a:p>
        </p:txBody>
      </p:sp>
      <p:pic>
        <p:nvPicPr>
          <p:cNvPr id="37894" name="Picture 6" descr="носорог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1843088"/>
            <a:ext cx="4038600" cy="4038600"/>
          </a:xfrm>
          <a:noFill/>
          <a:ln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12000">
                <a:solidFill>
                  <a:srgbClr val="FF3300"/>
                </a:solidFill>
                <a:latin typeface="Antiqua HW" pitchFamily="2" charset="0"/>
              </a:rPr>
              <a:t>О о</a:t>
            </a:r>
          </a:p>
        </p:txBody>
      </p:sp>
      <p:sp>
        <p:nvSpPr>
          <p:cNvPr id="39941" name="Rectangle 5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-RU" sz="2800"/>
              <a:t>	</a:t>
            </a:r>
          </a:p>
          <a:p>
            <a:pPr>
              <a:buFontTx/>
              <a:buNone/>
            </a:pPr>
            <a:r>
              <a:rPr lang="ru-RU" sz="2800"/>
              <a:t>	</a:t>
            </a:r>
            <a:r>
              <a:rPr lang="ru-RU" sz="3000">
                <a:solidFill>
                  <a:schemeClr val="accent2"/>
                </a:solidFill>
                <a:latin typeface="Monotype Corsiva" pitchFamily="66" charset="0"/>
              </a:rPr>
              <a:t>Он рогат и благороден</a:t>
            </a:r>
          </a:p>
          <a:p>
            <a:pPr>
              <a:buFontTx/>
              <a:buNone/>
            </a:pPr>
            <a:r>
              <a:rPr lang="ru-RU" sz="3000">
                <a:solidFill>
                  <a:schemeClr val="accent2"/>
                </a:solidFill>
                <a:latin typeface="Monotype Corsiva" pitchFamily="66" charset="0"/>
              </a:rPr>
              <a:t>    И мечтает о свободе. </a:t>
            </a:r>
          </a:p>
          <a:p>
            <a:pPr>
              <a:buFontTx/>
              <a:buNone/>
            </a:pPr>
            <a:r>
              <a:rPr lang="ru-RU" sz="3000">
                <a:solidFill>
                  <a:schemeClr val="accent2"/>
                </a:solidFill>
                <a:latin typeface="Monotype Corsiva" pitchFamily="66" charset="0"/>
              </a:rPr>
              <a:t>	Бьёт копытом целый день</a:t>
            </a:r>
          </a:p>
          <a:p>
            <a:pPr>
              <a:buFontTx/>
              <a:buNone/>
            </a:pPr>
            <a:r>
              <a:rPr lang="ru-RU" sz="3000">
                <a:solidFill>
                  <a:schemeClr val="accent2"/>
                </a:solidFill>
                <a:latin typeface="Monotype Corsiva" pitchFamily="66" charset="0"/>
              </a:rPr>
              <a:t>	За решеткою ... (ьнелО) </a:t>
            </a:r>
          </a:p>
        </p:txBody>
      </p:sp>
      <p:pic>
        <p:nvPicPr>
          <p:cNvPr id="39942" name="Picture 6" descr="олень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08013" y="1600200"/>
            <a:ext cx="3819525" cy="4708525"/>
          </a:xfrm>
          <a:noFill/>
          <a:ln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12000">
                <a:solidFill>
                  <a:srgbClr val="FF3300"/>
                </a:solidFill>
                <a:latin typeface="Antiqua HW" pitchFamily="2" charset="0"/>
              </a:rPr>
              <a:t>П п</a:t>
            </a:r>
          </a:p>
        </p:txBody>
      </p:sp>
      <p:sp>
        <p:nvSpPr>
          <p:cNvPr id="43013" name="Rectangle 5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-RU"/>
              <a:t>	</a:t>
            </a:r>
            <a:r>
              <a:rPr lang="ru-RU" sz="3000">
                <a:solidFill>
                  <a:schemeClr val="accent2"/>
                </a:solidFill>
                <a:latin typeface="Monotype Corsiva" pitchFamily="66" charset="0"/>
              </a:rPr>
              <a:t>Белый ворот, чёрный фрак.</a:t>
            </a:r>
          </a:p>
          <a:p>
            <a:pPr>
              <a:buFontTx/>
              <a:buNone/>
            </a:pPr>
            <a:r>
              <a:rPr lang="ru-RU" sz="3000">
                <a:solidFill>
                  <a:schemeClr val="accent2"/>
                </a:solidFill>
                <a:latin typeface="Monotype Corsiva" pitchFamily="66" charset="0"/>
              </a:rPr>
              <a:t>	 Кто забрёл в наш зоопарк? </a:t>
            </a:r>
          </a:p>
          <a:p>
            <a:pPr>
              <a:buFontTx/>
              <a:buNone/>
            </a:pPr>
            <a:r>
              <a:rPr lang="ru-RU" sz="3000">
                <a:solidFill>
                  <a:schemeClr val="accent2"/>
                </a:solidFill>
                <a:latin typeface="Monotype Corsiva" pitchFamily="66" charset="0"/>
              </a:rPr>
              <a:t>	Это житель южных льдин, </a:t>
            </a:r>
          </a:p>
          <a:p>
            <a:pPr>
              <a:buFontTx/>
              <a:buNone/>
            </a:pPr>
            <a:r>
              <a:rPr lang="ru-RU" sz="3000">
                <a:solidFill>
                  <a:schemeClr val="accent2"/>
                </a:solidFill>
                <a:latin typeface="Monotype Corsiva" pitchFamily="66" charset="0"/>
              </a:rPr>
              <a:t>	Называемый ... (нивгниП) </a:t>
            </a:r>
          </a:p>
        </p:txBody>
      </p:sp>
      <p:pic>
        <p:nvPicPr>
          <p:cNvPr id="43014" name="Picture 6" descr="пингвин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95288" y="2133600"/>
            <a:ext cx="4216400" cy="3162300"/>
          </a:xfrm>
          <a:noFill/>
          <a:ln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12000">
                <a:solidFill>
                  <a:srgbClr val="FF3300"/>
                </a:solidFill>
                <a:latin typeface="Antiqua HW" pitchFamily="2" charset="0"/>
              </a:rPr>
              <a:t>Р р</a:t>
            </a:r>
          </a:p>
        </p:txBody>
      </p:sp>
      <p:sp>
        <p:nvSpPr>
          <p:cNvPr id="45061" name="Rectangle 5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endParaRPr lang="ru-RU" sz="2800"/>
          </a:p>
          <a:p>
            <a:pPr>
              <a:buFontTx/>
              <a:buNone/>
            </a:pPr>
            <a:r>
              <a:rPr lang="ru-RU" sz="2800"/>
              <a:t>	</a:t>
            </a:r>
            <a:r>
              <a:rPr lang="ru-RU" sz="3000">
                <a:solidFill>
                  <a:schemeClr val="accent2"/>
                </a:solidFill>
                <a:latin typeface="Monotype Corsiva" pitchFamily="66" charset="0"/>
              </a:rPr>
              <a:t>Кто слывёт сестрой куницы</a:t>
            </a:r>
          </a:p>
          <a:p>
            <a:pPr>
              <a:buFontTx/>
              <a:buNone/>
            </a:pPr>
            <a:r>
              <a:rPr lang="ru-RU" sz="3000">
                <a:solidFill>
                  <a:schemeClr val="accent2"/>
                </a:solidFill>
                <a:latin typeface="Monotype Corsiva" pitchFamily="66" charset="0"/>
              </a:rPr>
              <a:t>	 И кого боятся птицы? Всяк грызун дрожит от страха, </a:t>
            </a:r>
          </a:p>
          <a:p>
            <a:pPr>
              <a:buFontTx/>
              <a:buNone/>
            </a:pPr>
            <a:r>
              <a:rPr lang="ru-RU" sz="3000">
                <a:solidFill>
                  <a:schemeClr val="accent2"/>
                </a:solidFill>
                <a:latin typeface="Monotype Corsiva" pitchFamily="66" charset="0"/>
              </a:rPr>
              <a:t>	Если рядом ... (ахамосоР) </a:t>
            </a:r>
          </a:p>
        </p:txBody>
      </p:sp>
      <p:pic>
        <p:nvPicPr>
          <p:cNvPr id="45062" name="Picture 6" descr="росомаха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23850" y="2060575"/>
            <a:ext cx="4464050" cy="2930525"/>
          </a:xfrm>
          <a:noFill/>
          <a:ln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12000">
                <a:solidFill>
                  <a:srgbClr val="FF3300"/>
                </a:solidFill>
                <a:latin typeface="Antiqua HW" pitchFamily="2" charset="0"/>
              </a:rPr>
              <a:t>С с</a:t>
            </a:r>
          </a:p>
        </p:txBody>
      </p:sp>
      <p:sp>
        <p:nvSpPr>
          <p:cNvPr id="48133" name="Rectangle 5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-RU" sz="2800"/>
              <a:t>	</a:t>
            </a:r>
          </a:p>
          <a:p>
            <a:pPr>
              <a:buFontTx/>
              <a:buNone/>
            </a:pPr>
            <a:r>
              <a:rPr lang="ru-RU" sz="2800"/>
              <a:t>	</a:t>
            </a:r>
            <a:r>
              <a:rPr lang="ru-RU" sz="2800">
                <a:solidFill>
                  <a:schemeClr val="accent2"/>
                </a:solidFill>
                <a:latin typeface="Monotype Corsiva" pitchFamily="66" charset="0"/>
              </a:rPr>
              <a:t>Он трубит, как паровоз, </a:t>
            </a:r>
          </a:p>
          <a:p>
            <a:pPr>
              <a:buFontTx/>
              <a:buNone/>
            </a:pPr>
            <a:r>
              <a:rPr lang="ru-RU" sz="2800">
                <a:solidFill>
                  <a:schemeClr val="accent2"/>
                </a:solidFill>
                <a:latin typeface="Monotype Corsiva" pitchFamily="66" charset="0"/>
              </a:rPr>
              <a:t>	Между глаз имеет хвост.</a:t>
            </a:r>
          </a:p>
          <a:p>
            <a:pPr>
              <a:buFontTx/>
              <a:buNone/>
            </a:pPr>
            <a:r>
              <a:rPr lang="ru-RU" sz="2800">
                <a:solidFill>
                  <a:schemeClr val="accent2"/>
                </a:solidFill>
                <a:latin typeface="Monotype Corsiva" pitchFamily="66" charset="0"/>
              </a:rPr>
              <a:t>	Серый и огромный он.</a:t>
            </a:r>
          </a:p>
          <a:p>
            <a:pPr>
              <a:buFontTx/>
              <a:buNone/>
            </a:pPr>
            <a:r>
              <a:rPr lang="ru-RU" sz="2800">
                <a:solidFill>
                  <a:schemeClr val="accent2"/>
                </a:solidFill>
                <a:latin typeface="Monotype Corsiva" pitchFamily="66" charset="0"/>
              </a:rPr>
              <a:t>	Догадались? Это ... (нолС) </a:t>
            </a:r>
          </a:p>
        </p:txBody>
      </p:sp>
      <p:pic>
        <p:nvPicPr>
          <p:cNvPr id="48134" name="Picture 6" descr="слон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1843088"/>
            <a:ext cx="4038600" cy="4038600"/>
          </a:xfrm>
          <a:noFill/>
          <a:ln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1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12000">
                <a:solidFill>
                  <a:srgbClr val="FF3300"/>
                </a:solidFill>
                <a:latin typeface="Antiqua HW" pitchFamily="2" charset="0"/>
              </a:rPr>
              <a:t>А а</a:t>
            </a:r>
          </a:p>
        </p:txBody>
      </p:sp>
      <p:sp>
        <p:nvSpPr>
          <p:cNvPr id="3083" name="Rectangle 11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-RU" sz="3200">
                <a:solidFill>
                  <a:schemeClr val="accent2"/>
                </a:solidFill>
                <a:latin typeface="Monotype Corsiva" pitchFamily="66" charset="0"/>
              </a:rPr>
              <a:t>Этой белокрылой птице </a:t>
            </a:r>
          </a:p>
          <a:p>
            <a:pPr>
              <a:buFontTx/>
              <a:buNone/>
            </a:pPr>
            <a:r>
              <a:rPr lang="ru-RU" sz="3200">
                <a:solidFill>
                  <a:schemeClr val="accent2"/>
                </a:solidFill>
                <a:latin typeface="Monotype Corsiva" pitchFamily="66" charset="0"/>
              </a:rPr>
              <a:t>В зоопарке не сидится. </a:t>
            </a:r>
          </a:p>
          <a:p>
            <a:pPr>
              <a:buFontTx/>
              <a:buNone/>
            </a:pPr>
            <a:r>
              <a:rPr lang="ru-RU" sz="3200">
                <a:solidFill>
                  <a:schemeClr val="accent2"/>
                </a:solidFill>
                <a:latin typeface="Monotype Corsiva" pitchFamily="66" charset="0"/>
              </a:rPr>
              <a:t>Чтобы люди улыбались,</a:t>
            </a:r>
          </a:p>
          <a:p>
            <a:pPr>
              <a:buFontTx/>
              <a:buNone/>
            </a:pPr>
            <a:r>
              <a:rPr lang="ru-RU" sz="3200">
                <a:solidFill>
                  <a:schemeClr val="accent2"/>
                </a:solidFill>
                <a:latin typeface="Monotype Corsiva" pitchFamily="66" charset="0"/>
              </a:rPr>
              <a:t>К ним летит со свёртком ... </a:t>
            </a:r>
          </a:p>
          <a:p>
            <a:pPr>
              <a:buFontTx/>
              <a:buNone/>
            </a:pPr>
            <a:r>
              <a:rPr lang="ru-RU" sz="3200">
                <a:solidFill>
                  <a:schemeClr val="accent2"/>
                </a:solidFill>
                <a:latin typeface="Monotype Corsiva" pitchFamily="66" charset="0"/>
              </a:rPr>
              <a:t>                             (тсиА</a:t>
            </a:r>
            <a:r>
              <a:rPr lang="ru-RU"/>
              <a:t>) </a:t>
            </a:r>
          </a:p>
        </p:txBody>
      </p:sp>
      <p:pic>
        <p:nvPicPr>
          <p:cNvPr id="3084" name="Picture 12" descr="аист"/>
          <p:cNvPicPr>
            <a:picLocks noGrp="1" noChangeAspect="1" noChangeArrowheads="1" noCro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27088" y="2282825"/>
            <a:ext cx="3240087" cy="3217863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12000">
                <a:solidFill>
                  <a:srgbClr val="FF3300"/>
                </a:solidFill>
                <a:latin typeface="Antiqua HW" pitchFamily="2" charset="0"/>
              </a:rPr>
              <a:t>Т т</a:t>
            </a:r>
          </a:p>
        </p:txBody>
      </p:sp>
      <p:sp>
        <p:nvSpPr>
          <p:cNvPr id="51206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-RU" sz="2800"/>
              <a:t>	</a:t>
            </a:r>
            <a:r>
              <a:rPr lang="ru-RU" sz="3000">
                <a:solidFill>
                  <a:schemeClr val="accent2"/>
                </a:solidFill>
                <a:latin typeface="Monotype Corsiva" pitchFamily="66" charset="0"/>
              </a:rPr>
              <a:t>Вот еще гигантский кот - 	</a:t>
            </a:r>
          </a:p>
          <a:p>
            <a:pPr>
              <a:buFontTx/>
              <a:buNone/>
            </a:pPr>
            <a:r>
              <a:rPr lang="ru-RU" sz="3000">
                <a:solidFill>
                  <a:schemeClr val="accent2"/>
                </a:solidFill>
                <a:latin typeface="Monotype Corsiva" pitchFamily="66" charset="0"/>
              </a:rPr>
              <a:t>	Полосатый обормот. </a:t>
            </a:r>
          </a:p>
          <a:p>
            <a:pPr>
              <a:buFontTx/>
              <a:buNone/>
            </a:pPr>
            <a:r>
              <a:rPr lang="ru-RU" sz="3000">
                <a:solidFill>
                  <a:schemeClr val="accent2"/>
                </a:solidFill>
                <a:latin typeface="Monotype Corsiva" pitchFamily="66" charset="0"/>
              </a:rPr>
              <a:t>	С ним водить не стоит игр, </a:t>
            </a:r>
          </a:p>
          <a:p>
            <a:pPr>
              <a:buFontTx/>
              <a:buNone/>
            </a:pPr>
            <a:r>
              <a:rPr lang="ru-RU" sz="3000">
                <a:solidFill>
                  <a:schemeClr val="accent2"/>
                </a:solidFill>
                <a:latin typeface="Monotype Corsiva" pitchFamily="66" charset="0"/>
              </a:rPr>
              <a:t>	Он опасен, этот ... (ргиТ) </a:t>
            </a:r>
          </a:p>
        </p:txBody>
      </p:sp>
      <p:pic>
        <p:nvPicPr>
          <p:cNvPr id="51207" name="Picture 7" descr="тигр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42988" y="1557338"/>
            <a:ext cx="3265487" cy="4897437"/>
          </a:xfrm>
          <a:noFill/>
          <a:ln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12000">
                <a:solidFill>
                  <a:srgbClr val="FF3300"/>
                </a:solidFill>
                <a:latin typeface="Antiqua HW" pitchFamily="2" charset="0"/>
              </a:rPr>
              <a:t>У у</a:t>
            </a:r>
          </a:p>
        </p:txBody>
      </p:sp>
      <p:sp>
        <p:nvSpPr>
          <p:cNvPr id="54277" name="Rectangle 5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-RU" sz="2800"/>
              <a:t>	</a:t>
            </a:r>
          </a:p>
          <a:p>
            <a:pPr>
              <a:buFontTx/>
              <a:buNone/>
            </a:pPr>
            <a:r>
              <a:rPr lang="ru-RU" sz="2800"/>
              <a:t>	</a:t>
            </a:r>
            <a:r>
              <a:rPr lang="ru-RU" sz="3000">
                <a:solidFill>
                  <a:schemeClr val="accent2"/>
                </a:solidFill>
                <a:latin typeface="Monotype Corsiva" pitchFamily="66" charset="0"/>
              </a:rPr>
              <a:t>Кря–кря–кря! </a:t>
            </a:r>
          </a:p>
          <a:p>
            <a:pPr>
              <a:buFontTx/>
              <a:buNone/>
            </a:pPr>
            <a:r>
              <a:rPr lang="ru-RU" sz="3000">
                <a:solidFill>
                  <a:schemeClr val="accent2"/>
                </a:solidFill>
                <a:latin typeface="Monotype Corsiva" pitchFamily="66" charset="0"/>
              </a:rPr>
              <a:t>	Сюда, сюда! </a:t>
            </a:r>
          </a:p>
          <a:p>
            <a:pPr>
              <a:buFontTx/>
              <a:buNone/>
            </a:pPr>
            <a:r>
              <a:rPr lang="ru-RU" sz="3000">
                <a:solidFill>
                  <a:schemeClr val="accent2"/>
                </a:solidFill>
                <a:latin typeface="Monotype Corsiva" pitchFamily="66" charset="0"/>
              </a:rPr>
              <a:t>	Раздается из пруда. Так зовёт своих малюток </a:t>
            </a:r>
          </a:p>
          <a:p>
            <a:pPr>
              <a:buFontTx/>
              <a:buNone/>
            </a:pPr>
            <a:r>
              <a:rPr lang="ru-RU" sz="3000">
                <a:solidFill>
                  <a:schemeClr val="accent2"/>
                </a:solidFill>
                <a:latin typeface="Monotype Corsiva" pitchFamily="66" charset="0"/>
              </a:rPr>
              <a:t>	Кряква, по-другому ... (актУ) </a:t>
            </a:r>
          </a:p>
        </p:txBody>
      </p:sp>
      <p:pic>
        <p:nvPicPr>
          <p:cNvPr id="54278" name="Picture 6" descr="утка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71500" y="2060575"/>
            <a:ext cx="4144963" cy="3240088"/>
          </a:xfrm>
          <a:noFill/>
          <a:ln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52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/>
              <a:t> </a:t>
            </a:r>
            <a:r>
              <a:rPr lang="ru-RU" sz="10900">
                <a:solidFill>
                  <a:srgbClr val="FF3300"/>
                </a:solidFill>
                <a:latin typeface="Antiqua HW" pitchFamily="2" charset="0"/>
              </a:rPr>
              <a:t>Ф ф</a:t>
            </a:r>
          </a:p>
        </p:txBody>
      </p:sp>
      <p:sp>
        <p:nvSpPr>
          <p:cNvPr id="57350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-RU" sz="2800"/>
              <a:t>	</a:t>
            </a:r>
          </a:p>
          <a:p>
            <a:pPr>
              <a:buFontTx/>
              <a:buNone/>
            </a:pPr>
            <a:r>
              <a:rPr lang="ru-RU" sz="2800"/>
              <a:t>	</a:t>
            </a:r>
            <a:r>
              <a:rPr lang="ru-RU" sz="3000">
                <a:solidFill>
                  <a:schemeClr val="accent2"/>
                </a:solidFill>
                <a:latin typeface="Monotype Corsiva" pitchFamily="66" charset="0"/>
              </a:rPr>
              <a:t>Мигом спрятались утята </a:t>
            </a:r>
          </a:p>
          <a:p>
            <a:pPr>
              <a:buFontTx/>
              <a:buNone/>
            </a:pPr>
            <a:r>
              <a:rPr lang="ru-RU" sz="3000">
                <a:solidFill>
                  <a:schemeClr val="accent2"/>
                </a:solidFill>
                <a:latin typeface="Monotype Corsiva" pitchFamily="66" charset="0"/>
              </a:rPr>
              <a:t>	От лесного супостата. </a:t>
            </a:r>
          </a:p>
          <a:p>
            <a:pPr>
              <a:buFontTx/>
              <a:buNone/>
            </a:pPr>
            <a:r>
              <a:rPr lang="ru-RU" sz="3000">
                <a:solidFill>
                  <a:schemeClr val="accent2"/>
                </a:solidFill>
                <a:latin typeface="Monotype Corsiva" pitchFamily="66" charset="0"/>
              </a:rPr>
              <a:t>	Видно, клетку не закрыли – </a:t>
            </a:r>
          </a:p>
          <a:p>
            <a:pPr>
              <a:buFontTx/>
              <a:buNone/>
            </a:pPr>
            <a:r>
              <a:rPr lang="ru-RU" sz="3000">
                <a:solidFill>
                  <a:schemeClr val="accent2"/>
                </a:solidFill>
                <a:latin typeface="Monotype Corsiva" pitchFamily="66" charset="0"/>
              </a:rPr>
              <a:t>	Улетел на волю ... (нилиФ) </a:t>
            </a:r>
          </a:p>
        </p:txBody>
      </p:sp>
      <p:pic>
        <p:nvPicPr>
          <p:cNvPr id="57351" name="Picture 7" descr="филин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27075" y="1600200"/>
            <a:ext cx="3557588" cy="4852988"/>
          </a:xfrm>
          <a:noFill/>
          <a:ln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4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12000">
                <a:solidFill>
                  <a:srgbClr val="FF3300"/>
                </a:solidFill>
                <a:latin typeface="Antiqua HW" pitchFamily="2" charset="0"/>
              </a:rPr>
              <a:t>Х х</a:t>
            </a:r>
          </a:p>
        </p:txBody>
      </p:sp>
      <p:sp>
        <p:nvSpPr>
          <p:cNvPr id="60422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-RU" sz="2800"/>
              <a:t>	</a:t>
            </a:r>
          </a:p>
          <a:p>
            <a:pPr>
              <a:buFontTx/>
              <a:buNone/>
            </a:pPr>
            <a:r>
              <a:rPr lang="ru-RU" sz="2800"/>
              <a:t>	</a:t>
            </a:r>
            <a:r>
              <a:rPr lang="ru-RU" sz="3000">
                <a:solidFill>
                  <a:schemeClr val="accent2"/>
                </a:solidFill>
                <a:latin typeface="Monotype Corsiva" pitchFamily="66" charset="0"/>
              </a:rPr>
              <a:t>Словно с шубы воротник, </a:t>
            </a:r>
          </a:p>
          <a:p>
            <a:pPr>
              <a:buFontTx/>
              <a:buNone/>
            </a:pPr>
            <a:r>
              <a:rPr lang="ru-RU" sz="3000">
                <a:solidFill>
                  <a:schemeClr val="accent2"/>
                </a:solidFill>
                <a:latin typeface="Monotype Corsiva" pitchFamily="66" charset="0"/>
              </a:rPr>
              <a:t>	Убежал сей озорник! Этот маленький зверёк </a:t>
            </a:r>
          </a:p>
          <a:p>
            <a:pPr>
              <a:buFontTx/>
              <a:buNone/>
            </a:pPr>
            <a:r>
              <a:rPr lang="ru-RU" sz="3000">
                <a:solidFill>
                  <a:schemeClr val="accent2"/>
                </a:solidFill>
                <a:latin typeface="Monotype Corsiva" pitchFamily="66" charset="0"/>
              </a:rPr>
              <a:t>	Называется ... (кёроХ) </a:t>
            </a:r>
          </a:p>
        </p:txBody>
      </p:sp>
      <p:pic>
        <p:nvPicPr>
          <p:cNvPr id="60423" name="Picture 7" descr="хорек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33413" y="1600200"/>
            <a:ext cx="3686175" cy="4525963"/>
          </a:xfrm>
          <a:noFill/>
          <a:ln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02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12000">
                <a:solidFill>
                  <a:srgbClr val="FF3300"/>
                </a:solidFill>
                <a:latin typeface="Antiqua HW" pitchFamily="2" charset="0"/>
              </a:rPr>
              <a:t>Ц ц</a:t>
            </a:r>
          </a:p>
        </p:txBody>
      </p:sp>
      <p:sp>
        <p:nvSpPr>
          <p:cNvPr id="63494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-RU" sz="2800"/>
              <a:t>	</a:t>
            </a:r>
          </a:p>
          <a:p>
            <a:pPr>
              <a:buFontTx/>
              <a:buNone/>
            </a:pPr>
            <a:r>
              <a:rPr lang="ru-RU" sz="2800"/>
              <a:t>	</a:t>
            </a:r>
            <a:r>
              <a:rPr lang="ru-RU" sz="3000">
                <a:solidFill>
                  <a:schemeClr val="accent2"/>
                </a:solidFill>
                <a:latin typeface="Monotype Corsiva" pitchFamily="66" charset="0"/>
              </a:rPr>
              <a:t>На пруду стоит двунога</a:t>
            </a:r>
          </a:p>
          <a:p>
            <a:pPr>
              <a:buFontTx/>
              <a:buNone/>
            </a:pPr>
            <a:r>
              <a:rPr lang="ru-RU" sz="3000">
                <a:solidFill>
                  <a:schemeClr val="accent2"/>
                </a:solidFill>
                <a:latin typeface="Monotype Corsiva" pitchFamily="66" charset="0"/>
              </a:rPr>
              <a:t>	 И лягушек ловит много.</a:t>
            </a:r>
          </a:p>
          <a:p>
            <a:pPr>
              <a:buFontTx/>
              <a:buNone/>
            </a:pPr>
            <a:r>
              <a:rPr lang="ru-RU" sz="3000">
                <a:solidFill>
                  <a:schemeClr val="accent2"/>
                </a:solidFill>
                <a:latin typeface="Monotype Corsiva" pitchFamily="66" charset="0"/>
              </a:rPr>
              <a:t>	Страшно с ней шутить, не так ли? Острый клюв у белой ... (илпаЦ) </a:t>
            </a:r>
          </a:p>
        </p:txBody>
      </p:sp>
      <p:pic>
        <p:nvPicPr>
          <p:cNvPr id="63495" name="Picture 7" descr="цапл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62475" y="3414713"/>
            <a:ext cx="19050" cy="28575"/>
          </a:xfrm>
          <a:prstGeom prst="rect">
            <a:avLst/>
          </a:prstGeom>
          <a:noFill/>
        </p:spPr>
      </p:pic>
      <p:pic>
        <p:nvPicPr>
          <p:cNvPr id="63498" name="Picture 10" descr="цапл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62475" y="3414713"/>
            <a:ext cx="19050" cy="28575"/>
          </a:xfrm>
          <a:prstGeom prst="rect">
            <a:avLst/>
          </a:prstGeom>
          <a:noFill/>
        </p:spPr>
      </p:pic>
      <p:pic>
        <p:nvPicPr>
          <p:cNvPr id="63507" name="Picture 19" descr="цапля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976313" y="1600200"/>
            <a:ext cx="3308350" cy="4525963"/>
          </a:xfrm>
          <a:noFill/>
          <a:ln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12000">
                <a:solidFill>
                  <a:srgbClr val="FF3300"/>
                </a:solidFill>
                <a:latin typeface="Antiqua HW" pitchFamily="2" charset="0"/>
              </a:rPr>
              <a:t>Ч ч</a:t>
            </a:r>
          </a:p>
        </p:txBody>
      </p:sp>
      <p:sp>
        <p:nvSpPr>
          <p:cNvPr id="68614" name="Rectangle 6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-RU"/>
              <a:t>	</a:t>
            </a:r>
            <a:r>
              <a:rPr lang="ru-RU" sz="3000">
                <a:solidFill>
                  <a:schemeClr val="accent2"/>
                </a:solidFill>
                <a:latin typeface="Monotype Corsiva" pitchFamily="66" charset="0"/>
              </a:rPr>
              <a:t>Золотым играет глянцем </a:t>
            </a:r>
          </a:p>
          <a:p>
            <a:pPr>
              <a:buFontTx/>
              <a:buNone/>
            </a:pPr>
            <a:r>
              <a:rPr lang="ru-RU" sz="3000">
                <a:solidFill>
                  <a:schemeClr val="accent2"/>
                </a:solidFill>
                <a:latin typeface="Monotype Corsiva" pitchFamily="66" charset="0"/>
              </a:rPr>
              <a:t>	Из воды торчащий панцирь. </a:t>
            </a:r>
          </a:p>
          <a:p>
            <a:pPr>
              <a:buFontTx/>
              <a:buNone/>
            </a:pPr>
            <a:r>
              <a:rPr lang="ru-RU" sz="3000">
                <a:solidFill>
                  <a:schemeClr val="accent2"/>
                </a:solidFill>
                <a:latin typeface="Monotype Corsiva" pitchFamily="66" charset="0"/>
              </a:rPr>
              <a:t>	Это что за зверь иль птаха? </a:t>
            </a:r>
          </a:p>
          <a:p>
            <a:pPr>
              <a:buFontTx/>
              <a:buNone/>
            </a:pPr>
            <a:r>
              <a:rPr lang="ru-RU" sz="3000">
                <a:solidFill>
                  <a:schemeClr val="accent2"/>
                </a:solidFill>
                <a:latin typeface="Monotype Corsiva" pitchFamily="66" charset="0"/>
              </a:rPr>
              <a:t>	Без сомнений, ... (ахапереЧ)</a:t>
            </a:r>
            <a:r>
              <a:rPr lang="ru-RU"/>
              <a:t> </a:t>
            </a:r>
          </a:p>
        </p:txBody>
      </p:sp>
      <p:pic>
        <p:nvPicPr>
          <p:cNvPr id="68615" name="Picture 7" descr="черепаха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0825" y="2060575"/>
            <a:ext cx="4537075" cy="3011488"/>
          </a:xfrm>
          <a:noFill/>
          <a:ln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12000">
                <a:solidFill>
                  <a:srgbClr val="FF3300"/>
                </a:solidFill>
                <a:latin typeface="Antiqua HW" pitchFamily="2" charset="0"/>
              </a:rPr>
              <a:t>Ш ш</a:t>
            </a:r>
          </a:p>
        </p:txBody>
      </p:sp>
      <p:sp>
        <p:nvSpPr>
          <p:cNvPr id="70662" name="Rectangle 6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>
              <a:buFontTx/>
              <a:buNone/>
            </a:pPr>
            <a:endParaRPr lang="ru-RU"/>
          </a:p>
          <a:p>
            <a:pPr>
              <a:buFontTx/>
              <a:buNone/>
            </a:pPr>
            <a:r>
              <a:rPr lang="ru-RU"/>
              <a:t>	</a:t>
            </a:r>
            <a:r>
              <a:rPr lang="ru-RU">
                <a:solidFill>
                  <a:schemeClr val="accent2"/>
                </a:solidFill>
                <a:latin typeface="Monotype Corsiva" pitchFamily="66" charset="0"/>
              </a:rPr>
              <a:t>Любит сладкое примат – </a:t>
            </a:r>
          </a:p>
          <a:p>
            <a:pPr>
              <a:buFontTx/>
              <a:buNone/>
            </a:pPr>
            <a:r>
              <a:rPr lang="ru-RU">
                <a:solidFill>
                  <a:schemeClr val="accent2"/>
                </a:solidFill>
                <a:latin typeface="Monotype Corsiva" pitchFamily="66" charset="0"/>
              </a:rPr>
              <a:t>	Человека младший брат. </a:t>
            </a:r>
          </a:p>
          <a:p>
            <a:pPr>
              <a:buFontTx/>
              <a:buNone/>
            </a:pPr>
            <a:r>
              <a:rPr lang="ru-RU">
                <a:solidFill>
                  <a:schemeClr val="accent2"/>
                </a:solidFill>
                <a:latin typeface="Monotype Corsiva" pitchFamily="66" charset="0"/>
              </a:rPr>
              <a:t>	От бананов до безе Обожает ... (езнапмиШ) </a:t>
            </a:r>
          </a:p>
        </p:txBody>
      </p:sp>
      <p:pic>
        <p:nvPicPr>
          <p:cNvPr id="70663" name="Picture 7" descr="шимпанзе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9388" y="2133600"/>
            <a:ext cx="4608512" cy="3079750"/>
          </a:xfrm>
          <a:noFill/>
          <a:ln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11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12000">
                <a:solidFill>
                  <a:srgbClr val="FF3300"/>
                </a:solidFill>
                <a:latin typeface="Antiqua HW" pitchFamily="2" charset="0"/>
              </a:rPr>
              <a:t>Щ щ</a:t>
            </a:r>
          </a:p>
        </p:txBody>
      </p:sp>
      <p:sp>
        <p:nvSpPr>
          <p:cNvPr id="72713" name="Rectangle 9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>
              <a:buFontTx/>
              <a:buNone/>
            </a:pPr>
            <a:endParaRPr lang="ru-RU"/>
          </a:p>
          <a:p>
            <a:pPr>
              <a:buFontTx/>
              <a:buNone/>
            </a:pPr>
            <a:r>
              <a:rPr lang="ru-RU"/>
              <a:t>	</a:t>
            </a:r>
            <a:r>
              <a:rPr lang="ru-RU">
                <a:solidFill>
                  <a:schemeClr val="accent2"/>
                </a:solidFill>
                <a:latin typeface="Monotype Corsiva" pitchFamily="66" charset="0"/>
              </a:rPr>
              <a:t>Словно в латах короля </a:t>
            </a:r>
          </a:p>
          <a:p>
            <a:pPr>
              <a:buFontTx/>
              <a:buNone/>
            </a:pPr>
            <a:r>
              <a:rPr lang="ru-RU">
                <a:solidFill>
                  <a:schemeClr val="accent2"/>
                </a:solidFill>
                <a:latin typeface="Monotype Corsiva" pitchFamily="66" charset="0"/>
              </a:rPr>
              <a:t>	Эта стильная змея. За защитный свой намордник </a:t>
            </a:r>
          </a:p>
          <a:p>
            <a:pPr>
              <a:buFontTx/>
              <a:buNone/>
            </a:pPr>
            <a:r>
              <a:rPr lang="ru-RU">
                <a:solidFill>
                  <a:schemeClr val="accent2"/>
                </a:solidFill>
                <a:latin typeface="Monotype Corsiva" pitchFamily="66" charset="0"/>
              </a:rPr>
              <a:t>	Был так прозван ... (киндромотиЩ)</a:t>
            </a:r>
            <a:r>
              <a:rPr lang="ru-RU"/>
              <a:t> </a:t>
            </a:r>
          </a:p>
        </p:txBody>
      </p:sp>
      <p:pic>
        <p:nvPicPr>
          <p:cNvPr id="72714" name="Picture 10" descr="щитомордник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95288" y="2205038"/>
            <a:ext cx="4216400" cy="3078162"/>
          </a:xfrm>
          <a:noFill/>
          <a:ln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8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12000">
                <a:solidFill>
                  <a:srgbClr val="FF3300"/>
                </a:solidFill>
                <a:latin typeface="Antiqua HW" pitchFamily="2" charset="0"/>
              </a:rPr>
              <a:t>Ы Ь</a:t>
            </a:r>
          </a:p>
        </p:txBody>
      </p:sp>
      <p:sp>
        <p:nvSpPr>
          <p:cNvPr id="75782" name="Rectangle 6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-RU"/>
              <a:t>	</a:t>
            </a:r>
          </a:p>
          <a:p>
            <a:pPr>
              <a:buFontTx/>
              <a:buNone/>
            </a:pPr>
            <a:r>
              <a:rPr lang="ru-RU"/>
              <a:t>	</a:t>
            </a:r>
            <a:r>
              <a:rPr lang="ru-RU">
                <a:solidFill>
                  <a:schemeClr val="accent2"/>
                </a:solidFill>
                <a:latin typeface="Monotype Corsiva" pitchFamily="66" charset="0"/>
              </a:rPr>
              <a:t>Чутко спит большая кошка, </a:t>
            </a:r>
          </a:p>
          <a:p>
            <a:pPr>
              <a:buFontTx/>
              <a:buNone/>
            </a:pPr>
            <a:r>
              <a:rPr lang="ru-RU">
                <a:solidFill>
                  <a:schemeClr val="accent2"/>
                </a:solidFill>
                <a:latin typeface="Monotype Corsiva" pitchFamily="66" charset="0"/>
              </a:rPr>
              <a:t>	Уши в кисточках-сережках. </a:t>
            </a:r>
          </a:p>
          <a:p>
            <a:pPr>
              <a:buFontTx/>
              <a:buNone/>
            </a:pPr>
            <a:r>
              <a:rPr lang="ru-RU">
                <a:solidFill>
                  <a:schemeClr val="accent2"/>
                </a:solidFill>
                <a:latin typeface="Monotype Corsiva" pitchFamily="66" charset="0"/>
              </a:rPr>
              <a:t>	Ей не скажешь слово «брысь», Потому что это ... (ЬсЫр) </a:t>
            </a:r>
          </a:p>
        </p:txBody>
      </p:sp>
      <p:pic>
        <p:nvPicPr>
          <p:cNvPr id="75783" name="Picture 7" descr="рысь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23850" y="1989138"/>
            <a:ext cx="4570413" cy="3184525"/>
          </a:xfrm>
          <a:noFill/>
          <a:ln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12000">
                <a:solidFill>
                  <a:srgbClr val="FF3300"/>
                </a:solidFill>
                <a:latin typeface="Antiqua HW" pitchFamily="2" charset="0"/>
              </a:rPr>
              <a:t>Ъ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  <a:p>
            <a:pPr algn="ctr">
              <a:buFontTx/>
              <a:buNone/>
            </a:pPr>
            <a:r>
              <a:rPr lang="ru-RU" sz="4000">
                <a:solidFill>
                  <a:schemeClr val="accent2"/>
                </a:solidFill>
                <a:latin typeface="Monotype Corsiva" pitchFamily="66" charset="0"/>
              </a:rPr>
              <a:t>Не могу найти никак </a:t>
            </a:r>
          </a:p>
          <a:p>
            <a:pPr algn="ctr">
              <a:buFontTx/>
              <a:buNone/>
            </a:pPr>
            <a:r>
              <a:rPr lang="ru-RU" sz="4000">
                <a:solidFill>
                  <a:schemeClr val="accent2"/>
                </a:solidFill>
                <a:latin typeface="Monotype Corsiva" pitchFamily="66" charset="0"/>
              </a:rPr>
              <a:t>В зоопарке твёрдый знак. </a:t>
            </a:r>
          </a:p>
          <a:p>
            <a:pPr algn="ctr">
              <a:buFontTx/>
              <a:buNone/>
            </a:pPr>
            <a:r>
              <a:rPr lang="ru-RU" sz="4000">
                <a:solidFill>
                  <a:schemeClr val="accent2"/>
                </a:solidFill>
                <a:latin typeface="Monotype Corsiva" pitchFamily="66" charset="0"/>
              </a:rPr>
              <a:t>Сих зверей не знаю я. </a:t>
            </a:r>
          </a:p>
          <a:p>
            <a:pPr algn="ctr">
              <a:buFontTx/>
              <a:buNone/>
            </a:pPr>
            <a:r>
              <a:rPr lang="ru-RU" sz="4000">
                <a:solidFill>
                  <a:schemeClr val="accent2"/>
                </a:solidFill>
                <a:latin typeface="Monotype Corsiva" pitchFamily="66" charset="0"/>
              </a:rPr>
              <a:t>Помогите мне, друзья!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10900">
                <a:solidFill>
                  <a:srgbClr val="FF3300"/>
                </a:solidFill>
                <a:latin typeface="Antiqua Ho" pitchFamily="2" charset="0"/>
              </a:rPr>
              <a:t>Б б</a:t>
            </a:r>
            <a:r>
              <a:rPr lang="ru-RU" sz="4000"/>
              <a:t> </a:t>
            </a:r>
          </a:p>
        </p:txBody>
      </p:sp>
      <p:sp>
        <p:nvSpPr>
          <p:cNvPr id="7176" name="Rectangle 8"/>
          <p:cNvSpPr>
            <a:spLocks noGrp="1" noChangeArrowheads="1"/>
          </p:cNvSpPr>
          <p:nvPr>
            <p:ph type="body" sz="half" idx="2"/>
          </p:nvPr>
        </p:nvSpPr>
        <p:spPr>
          <a:xfrm>
            <a:off x="4859338" y="1628775"/>
            <a:ext cx="4038600" cy="4525963"/>
          </a:xfrm>
        </p:spPr>
        <p:txBody>
          <a:bodyPr/>
          <a:lstStyle/>
          <a:p>
            <a:pPr>
              <a:buFontTx/>
              <a:buNone/>
            </a:pPr>
            <a:r>
              <a:rPr lang="ru-RU">
                <a:solidFill>
                  <a:schemeClr val="accent2"/>
                </a:solidFill>
                <a:latin typeface="Monotype Corsiva" pitchFamily="66" charset="0"/>
              </a:rPr>
              <a:t>Толстокож и неуклюж</a:t>
            </a:r>
          </a:p>
          <a:p>
            <a:pPr>
              <a:buFontTx/>
              <a:buNone/>
            </a:pPr>
            <a:r>
              <a:rPr lang="ru-RU">
                <a:solidFill>
                  <a:schemeClr val="accent2"/>
                </a:solidFill>
                <a:latin typeface="Monotype Corsiva" pitchFamily="66" charset="0"/>
              </a:rPr>
              <a:t>Этот зверь, любитель луж. </a:t>
            </a:r>
          </a:p>
          <a:p>
            <a:pPr>
              <a:buFontTx/>
              <a:buNone/>
            </a:pPr>
            <a:r>
              <a:rPr lang="ru-RU">
                <a:solidFill>
                  <a:schemeClr val="accent2"/>
                </a:solidFill>
                <a:latin typeface="Monotype Corsiva" pitchFamily="66" charset="0"/>
              </a:rPr>
              <a:t>Гром гремит, когда идёт </a:t>
            </a:r>
          </a:p>
          <a:p>
            <a:pPr>
              <a:buFontTx/>
              <a:buNone/>
            </a:pPr>
            <a:r>
              <a:rPr lang="ru-RU">
                <a:solidFill>
                  <a:schemeClr val="accent2"/>
                </a:solidFill>
                <a:latin typeface="Monotype Corsiva" pitchFamily="66" charset="0"/>
              </a:rPr>
              <a:t>Большеротый ... (томегеБ) </a:t>
            </a:r>
          </a:p>
        </p:txBody>
      </p:sp>
      <p:pic>
        <p:nvPicPr>
          <p:cNvPr id="7174" name="Picture 6" descr="бегемогт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23850" y="1773238"/>
            <a:ext cx="4356100" cy="374332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10900">
                <a:solidFill>
                  <a:srgbClr val="FF3300"/>
                </a:solidFill>
                <a:latin typeface="Antiqua HW" pitchFamily="2" charset="0"/>
              </a:rPr>
              <a:t>Э э</a:t>
            </a:r>
            <a:r>
              <a:rPr lang="ru-RU" sz="4000"/>
              <a:t> </a:t>
            </a:r>
          </a:p>
        </p:txBody>
      </p:sp>
      <p:sp>
        <p:nvSpPr>
          <p:cNvPr id="78854" name="Rectangle 6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  <a:p>
            <a:pPr>
              <a:buFontTx/>
              <a:buNone/>
            </a:pPr>
            <a:r>
              <a:rPr lang="ru-RU"/>
              <a:t>	</a:t>
            </a:r>
            <a:r>
              <a:rPr lang="ru-RU" sz="3000">
                <a:solidFill>
                  <a:schemeClr val="accent2"/>
                </a:solidFill>
                <a:latin typeface="Monotype Corsiva" pitchFamily="66" charset="0"/>
              </a:rPr>
              <a:t>Он полётам не обучен,</a:t>
            </a:r>
          </a:p>
          <a:p>
            <a:pPr>
              <a:buFontTx/>
              <a:buNone/>
            </a:pPr>
            <a:r>
              <a:rPr lang="ru-RU" sz="3000">
                <a:solidFill>
                  <a:schemeClr val="accent2"/>
                </a:solidFill>
                <a:latin typeface="Monotype Corsiva" pitchFamily="66" charset="0"/>
              </a:rPr>
              <a:t>	Зато в беге – самый лучший.</a:t>
            </a:r>
          </a:p>
          <a:p>
            <a:pPr>
              <a:buFontTx/>
              <a:buNone/>
            </a:pPr>
            <a:r>
              <a:rPr lang="ru-RU" sz="3000">
                <a:solidFill>
                  <a:schemeClr val="accent2"/>
                </a:solidFill>
                <a:latin typeface="Monotype Corsiva" pitchFamily="66" charset="0"/>
              </a:rPr>
              <a:t>	От любой большой проблемы</a:t>
            </a:r>
          </a:p>
          <a:p>
            <a:pPr>
              <a:buFontTx/>
              <a:buNone/>
            </a:pPr>
            <a:r>
              <a:rPr lang="ru-RU" sz="3000">
                <a:solidFill>
                  <a:schemeClr val="accent2"/>
                </a:solidFill>
                <a:latin typeface="Monotype Corsiva" pitchFamily="66" charset="0"/>
              </a:rPr>
              <a:t>	Убегает страус ... (умЭ) </a:t>
            </a:r>
          </a:p>
        </p:txBody>
      </p:sp>
      <p:pic>
        <p:nvPicPr>
          <p:cNvPr id="78855" name="Picture 7" descr="эму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71500" y="1995488"/>
            <a:ext cx="3810000" cy="3733800"/>
          </a:xfrm>
          <a:noFill/>
          <a:ln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10900">
                <a:solidFill>
                  <a:srgbClr val="FF3300"/>
                </a:solidFill>
                <a:latin typeface="Antiqua HW" pitchFamily="2" charset="0"/>
              </a:rPr>
              <a:t>Ю ю</a:t>
            </a:r>
            <a:r>
              <a:rPr lang="ru-RU" sz="4000"/>
              <a:t> </a:t>
            </a:r>
          </a:p>
        </p:txBody>
      </p:sp>
      <p:sp>
        <p:nvSpPr>
          <p:cNvPr id="80902" name="Rectangle 6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-RU"/>
              <a:t>	</a:t>
            </a:r>
            <a:r>
              <a:rPr lang="ru-RU" sz="3000">
                <a:solidFill>
                  <a:schemeClr val="accent2"/>
                </a:solidFill>
                <a:latin typeface="Monotype Corsiva" pitchFamily="66" charset="0"/>
              </a:rPr>
              <a:t>Голосиста эта птичка,</a:t>
            </a:r>
          </a:p>
          <a:p>
            <a:pPr>
              <a:buFontTx/>
              <a:buNone/>
            </a:pPr>
            <a:r>
              <a:rPr lang="ru-RU" sz="3000">
                <a:solidFill>
                  <a:schemeClr val="accent2"/>
                </a:solidFill>
                <a:latin typeface="Monotype Corsiva" pitchFamily="66" charset="0"/>
              </a:rPr>
              <a:t>	Хоть и ростом невеличка. Взгромоздившись на шесток, </a:t>
            </a:r>
          </a:p>
          <a:p>
            <a:pPr>
              <a:buFontTx/>
              <a:buNone/>
            </a:pPr>
            <a:r>
              <a:rPr lang="ru-RU" sz="3000">
                <a:solidFill>
                  <a:schemeClr val="accent2"/>
                </a:solidFill>
                <a:latin typeface="Monotype Corsiva" pitchFamily="66" charset="0"/>
              </a:rPr>
              <a:t>	Расчирикался ... (корЮ)</a:t>
            </a:r>
            <a:r>
              <a:rPr lang="ru-RU"/>
              <a:t> </a:t>
            </a:r>
          </a:p>
        </p:txBody>
      </p:sp>
      <p:pic>
        <p:nvPicPr>
          <p:cNvPr id="80903" name="Picture 7" descr="юрок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9750" y="1989138"/>
            <a:ext cx="4144963" cy="3343275"/>
          </a:xfrm>
          <a:noFill/>
          <a:ln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12000">
                <a:solidFill>
                  <a:srgbClr val="FF3300"/>
                </a:solidFill>
                <a:latin typeface="Antiqua HW" pitchFamily="2" charset="0"/>
              </a:rPr>
              <a:t>Я я</a:t>
            </a:r>
          </a:p>
        </p:txBody>
      </p:sp>
      <p:sp>
        <p:nvSpPr>
          <p:cNvPr id="82949" name="Rectangle 5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>
              <a:buFontTx/>
              <a:buNone/>
            </a:pPr>
            <a:endParaRPr lang="ru-RU"/>
          </a:p>
          <a:p>
            <a:pPr>
              <a:buFontTx/>
              <a:buNone/>
            </a:pPr>
            <a:r>
              <a:rPr lang="ru-RU"/>
              <a:t>	</a:t>
            </a:r>
            <a:r>
              <a:rPr lang="ru-RU">
                <a:solidFill>
                  <a:schemeClr val="accent2"/>
                </a:solidFill>
                <a:latin typeface="Monotype Corsiva" pitchFamily="66" charset="0"/>
              </a:rPr>
              <a:t>Хищный нрав у этой птицы,</a:t>
            </a:r>
          </a:p>
          <a:p>
            <a:pPr>
              <a:buFontTx/>
              <a:buNone/>
            </a:pPr>
            <a:r>
              <a:rPr lang="ru-RU">
                <a:solidFill>
                  <a:schemeClr val="accent2"/>
                </a:solidFill>
                <a:latin typeface="Monotype Corsiva" pitchFamily="66" charset="0"/>
              </a:rPr>
              <a:t>	С ней вам лучше не водиться.</a:t>
            </a:r>
          </a:p>
          <a:p>
            <a:pPr>
              <a:buFontTx/>
              <a:buNone/>
            </a:pPr>
            <a:r>
              <a:rPr lang="ru-RU">
                <a:solidFill>
                  <a:schemeClr val="accent2"/>
                </a:solidFill>
                <a:latin typeface="Monotype Corsiva" pitchFamily="66" charset="0"/>
              </a:rPr>
              <a:t>	Клюв раскрыл в порыве страсти </a:t>
            </a:r>
          </a:p>
          <a:p>
            <a:pPr>
              <a:buFontTx/>
              <a:buNone/>
            </a:pPr>
            <a:r>
              <a:rPr lang="ru-RU">
                <a:solidFill>
                  <a:schemeClr val="accent2"/>
                </a:solidFill>
                <a:latin typeface="Monotype Corsiva" pitchFamily="66" charset="0"/>
              </a:rPr>
              <a:t>	Кровожадный хищник ... (бертсЯ) </a:t>
            </a:r>
          </a:p>
        </p:txBody>
      </p:sp>
      <p:pic>
        <p:nvPicPr>
          <p:cNvPr id="82952" name="Picture 8" descr="ястреб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19113" y="1600200"/>
            <a:ext cx="3913187" cy="4525963"/>
          </a:xfrm>
          <a:noFill/>
          <a:ln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12000">
                <a:solidFill>
                  <a:srgbClr val="FF3300"/>
                </a:solidFill>
                <a:latin typeface="Antiqua HW" pitchFamily="2" charset="0"/>
              </a:rPr>
              <a:t>В в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-RU">
                <a:solidFill>
                  <a:schemeClr val="accent2"/>
                </a:solidFill>
                <a:latin typeface="Monotype Corsiva" pitchFamily="66" charset="0"/>
              </a:rPr>
              <a:t>Рвом глубоким огорожен </a:t>
            </a:r>
          </a:p>
          <a:p>
            <a:pPr>
              <a:buFontTx/>
              <a:buNone/>
            </a:pPr>
            <a:r>
              <a:rPr lang="ru-RU">
                <a:solidFill>
                  <a:schemeClr val="accent2"/>
                </a:solidFill>
                <a:latin typeface="Monotype Corsiva" pitchFamily="66" charset="0"/>
              </a:rPr>
              <a:t>Этот хищник от прохожих. </a:t>
            </a:r>
          </a:p>
          <a:p>
            <a:pPr>
              <a:buFontTx/>
              <a:buNone/>
            </a:pPr>
            <a:r>
              <a:rPr lang="ru-RU">
                <a:solidFill>
                  <a:schemeClr val="accent2"/>
                </a:solidFill>
                <a:latin typeface="Monotype Corsiva" pitchFamily="66" charset="0"/>
              </a:rPr>
              <a:t>Кто в охоте знает толк? </a:t>
            </a:r>
          </a:p>
          <a:p>
            <a:pPr>
              <a:buFontTx/>
              <a:buNone/>
            </a:pPr>
            <a:r>
              <a:rPr lang="ru-RU">
                <a:solidFill>
                  <a:schemeClr val="accent2"/>
                </a:solidFill>
                <a:latin typeface="Monotype Corsiva" pitchFamily="66" charset="0"/>
              </a:rPr>
              <a:t>Это страшный серый ... (клоВ</a:t>
            </a:r>
            <a:r>
              <a:rPr lang="ru-RU"/>
              <a:t>) </a:t>
            </a:r>
          </a:p>
        </p:txBody>
      </p:sp>
      <p:pic>
        <p:nvPicPr>
          <p:cNvPr id="10252" name="Picture 12" descr="ВОЛК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65200" y="1600200"/>
            <a:ext cx="3246438" cy="4525963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10900">
                <a:solidFill>
                  <a:srgbClr val="FF3300"/>
                </a:solidFill>
                <a:latin typeface="Antiqua HW" pitchFamily="2" charset="0"/>
              </a:rPr>
              <a:t>Г г</a:t>
            </a:r>
            <a:r>
              <a:rPr lang="ru-RU" sz="4000"/>
              <a:t> </a:t>
            </a:r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-RU">
                <a:solidFill>
                  <a:schemeClr val="accent2"/>
                </a:solidFill>
                <a:latin typeface="Monotype Corsiva" pitchFamily="66" charset="0"/>
              </a:rPr>
              <a:t>Ой, смотрите, человек!</a:t>
            </a:r>
          </a:p>
          <a:p>
            <a:pPr>
              <a:buFontTx/>
              <a:buNone/>
            </a:pPr>
            <a:r>
              <a:rPr lang="ru-RU">
                <a:solidFill>
                  <a:schemeClr val="accent2"/>
                </a:solidFill>
                <a:latin typeface="Monotype Corsiva" pitchFamily="66" charset="0"/>
              </a:rPr>
              <a:t> А на теле - чёрный мех.</a:t>
            </a:r>
          </a:p>
          <a:p>
            <a:pPr>
              <a:buFontTx/>
              <a:buNone/>
            </a:pPr>
            <a:r>
              <a:rPr lang="ru-RU">
                <a:solidFill>
                  <a:schemeClr val="accent2"/>
                </a:solidFill>
                <a:latin typeface="Monotype Corsiva" pitchFamily="66" charset="0"/>
              </a:rPr>
              <a:t> Мы ошиблись, смотрит мило </a:t>
            </a:r>
          </a:p>
          <a:p>
            <a:pPr>
              <a:buFontTx/>
              <a:buNone/>
            </a:pPr>
            <a:r>
              <a:rPr lang="ru-RU">
                <a:solidFill>
                  <a:schemeClr val="accent2"/>
                </a:solidFill>
                <a:latin typeface="Monotype Corsiva" pitchFamily="66" charset="0"/>
              </a:rPr>
              <a:t>Из кустов на нас ... (аллироГ) </a:t>
            </a:r>
          </a:p>
        </p:txBody>
      </p:sp>
      <p:pic>
        <p:nvPicPr>
          <p:cNvPr id="13318" name="Picture 6" descr="горилла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33425" y="1600200"/>
            <a:ext cx="3484563" cy="4525963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12000">
                <a:solidFill>
                  <a:srgbClr val="FF3300"/>
                </a:solidFill>
                <a:latin typeface="Antiqua HW" pitchFamily="2" charset="0"/>
              </a:rPr>
              <a:t>Д д</a:t>
            </a:r>
          </a:p>
        </p:txBody>
      </p:sp>
      <p:sp>
        <p:nvSpPr>
          <p:cNvPr id="16393" name="Rectangle 9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buFontTx/>
              <a:buNone/>
            </a:pPr>
            <a:endParaRPr lang="ru-RU">
              <a:solidFill>
                <a:schemeClr val="accent2"/>
              </a:solidFill>
              <a:latin typeface="Monotype Corsiva" pitchFamily="66" charset="0"/>
            </a:endParaRPr>
          </a:p>
          <a:p>
            <a:pPr>
              <a:buFontTx/>
              <a:buNone/>
            </a:pPr>
            <a:r>
              <a:rPr lang="ru-RU">
                <a:solidFill>
                  <a:schemeClr val="accent2"/>
                </a:solidFill>
                <a:latin typeface="Monotype Corsiva" pitchFamily="66" charset="0"/>
              </a:rPr>
              <a:t>Очень длинны, очень колки </a:t>
            </a:r>
          </a:p>
          <a:p>
            <a:pPr>
              <a:buFontTx/>
              <a:buNone/>
            </a:pPr>
            <a:r>
              <a:rPr lang="ru-RU">
                <a:solidFill>
                  <a:schemeClr val="accent2"/>
                </a:solidFill>
                <a:latin typeface="Monotype Corsiva" pitchFamily="66" charset="0"/>
              </a:rPr>
              <a:t>У зверька того иголки. </a:t>
            </a:r>
          </a:p>
          <a:p>
            <a:pPr>
              <a:buFontTx/>
              <a:buNone/>
            </a:pPr>
            <a:r>
              <a:rPr lang="ru-RU">
                <a:solidFill>
                  <a:schemeClr val="accent2"/>
                </a:solidFill>
                <a:latin typeface="Monotype Corsiva" pitchFamily="66" charset="0"/>
              </a:rPr>
              <a:t>Бродит, не смотря на нас, </a:t>
            </a:r>
          </a:p>
          <a:p>
            <a:pPr>
              <a:buFontTx/>
              <a:buNone/>
            </a:pPr>
            <a:r>
              <a:rPr lang="ru-RU">
                <a:solidFill>
                  <a:schemeClr val="accent2"/>
                </a:solidFill>
                <a:latin typeface="Monotype Corsiva" pitchFamily="66" charset="0"/>
              </a:rPr>
              <a:t>По вольеру ... (зарбокиД)</a:t>
            </a:r>
            <a:r>
              <a:rPr lang="ru-RU" sz="2800"/>
              <a:t> </a:t>
            </a:r>
          </a:p>
        </p:txBody>
      </p:sp>
      <p:pic>
        <p:nvPicPr>
          <p:cNvPr id="16395" name="Picture 11" descr="дикобраз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23850" y="2060575"/>
            <a:ext cx="4176713" cy="3529013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12000">
                <a:solidFill>
                  <a:srgbClr val="FF3300"/>
                </a:solidFill>
                <a:latin typeface="Antiqua HW" pitchFamily="2" charset="0"/>
              </a:rPr>
              <a:t>Е е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-RU" sz="3200">
                <a:solidFill>
                  <a:schemeClr val="accent2"/>
                </a:solidFill>
                <a:latin typeface="Monotype Corsiva" pitchFamily="66" charset="0"/>
              </a:rPr>
              <a:t>   </a:t>
            </a:r>
          </a:p>
          <a:p>
            <a:pPr>
              <a:buFontTx/>
              <a:buNone/>
            </a:pPr>
            <a:r>
              <a:rPr lang="ru-RU" sz="3200">
                <a:solidFill>
                  <a:schemeClr val="accent2"/>
                </a:solidFill>
                <a:latin typeface="Monotype Corsiva" pitchFamily="66" charset="0"/>
              </a:rPr>
              <a:t>    Кто пушистый у воды Моет сладкие плоды? Прежде, чем отправить в рот, Полоскает их ... (тонЕ) </a:t>
            </a:r>
          </a:p>
        </p:txBody>
      </p:sp>
      <p:pic>
        <p:nvPicPr>
          <p:cNvPr id="20505" name="Picture 25" descr="енот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9750" y="2133600"/>
            <a:ext cx="4306888" cy="299402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12000">
                <a:solidFill>
                  <a:srgbClr val="FF3300"/>
                </a:solidFill>
                <a:latin typeface="Antiqua HW" pitchFamily="2" charset="0"/>
              </a:rPr>
              <a:t>Ё ё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-RU" sz="3200">
                <a:solidFill>
                  <a:schemeClr val="accent2"/>
                </a:solidFill>
                <a:latin typeface="Monotype Corsiva" pitchFamily="66" charset="0"/>
              </a:rPr>
              <a:t>    </a:t>
            </a:r>
            <a:r>
              <a:rPr lang="ru-RU" sz="3600">
                <a:solidFill>
                  <a:schemeClr val="accent2"/>
                </a:solidFill>
                <a:latin typeface="Monotype Corsiva" pitchFamily="66" charset="0"/>
              </a:rPr>
              <a:t>Быть колючим не обязан </a:t>
            </a:r>
          </a:p>
          <a:p>
            <a:pPr>
              <a:buFontTx/>
              <a:buNone/>
            </a:pPr>
            <a:r>
              <a:rPr lang="ru-RU" sz="3600">
                <a:solidFill>
                  <a:schemeClr val="accent2"/>
                </a:solidFill>
                <a:latin typeface="Monotype Corsiva" pitchFamily="66" charset="0"/>
              </a:rPr>
              <a:t>    Дальний родич дикобраза. Посмотрите, ну и что ж </a:t>
            </a:r>
          </a:p>
          <a:p>
            <a:pPr>
              <a:buFontTx/>
              <a:buNone/>
            </a:pPr>
            <a:r>
              <a:rPr lang="ru-RU" sz="3600">
                <a:solidFill>
                  <a:schemeClr val="accent2"/>
                </a:solidFill>
                <a:latin typeface="Monotype Corsiva" pitchFamily="66" charset="0"/>
              </a:rPr>
              <a:t>   Весь в иголках острых ... (жЁ) </a:t>
            </a:r>
          </a:p>
        </p:txBody>
      </p:sp>
      <p:pic>
        <p:nvPicPr>
          <p:cNvPr id="22535" name="Picture 7" descr="еж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1966913"/>
            <a:ext cx="4259263" cy="3194050"/>
          </a:xfrm>
          <a:noFill/>
          <a:ln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12000">
                <a:solidFill>
                  <a:srgbClr val="FF3300"/>
                </a:solidFill>
                <a:latin typeface="Antiqua HW" pitchFamily="2" charset="0"/>
              </a:rPr>
              <a:t>Ж ж</a:t>
            </a:r>
          </a:p>
        </p:txBody>
      </p:sp>
      <p:sp>
        <p:nvSpPr>
          <p:cNvPr id="24581" name="Rectangle 5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-RU"/>
              <a:t>   </a:t>
            </a:r>
            <a:r>
              <a:rPr lang="ru-RU" sz="3600">
                <a:solidFill>
                  <a:schemeClr val="accent2"/>
                </a:solidFill>
                <a:latin typeface="Monotype Corsiva" pitchFamily="66" charset="0"/>
              </a:rPr>
              <a:t>Самый рослый из зверей </a:t>
            </a:r>
          </a:p>
          <a:p>
            <a:pPr>
              <a:buFontTx/>
              <a:buNone/>
            </a:pPr>
            <a:r>
              <a:rPr lang="ru-RU" sz="3600">
                <a:solidFill>
                  <a:schemeClr val="accent2"/>
                </a:solidFill>
                <a:latin typeface="Monotype Corsiva" pitchFamily="66" charset="0"/>
              </a:rPr>
              <a:t>     – Африканский длинношей </a:t>
            </a:r>
          </a:p>
          <a:p>
            <a:pPr>
              <a:buFontTx/>
              <a:buNone/>
            </a:pPr>
            <a:r>
              <a:rPr lang="ru-RU" sz="3600">
                <a:solidFill>
                  <a:schemeClr val="accent2"/>
                </a:solidFill>
                <a:latin typeface="Monotype Corsiva" pitchFamily="66" charset="0"/>
              </a:rPr>
              <a:t>     – Ходит гордо, словно граф, </a:t>
            </a:r>
          </a:p>
          <a:p>
            <a:pPr>
              <a:buFontTx/>
              <a:buNone/>
            </a:pPr>
            <a:r>
              <a:rPr lang="ru-RU" sz="3600">
                <a:solidFill>
                  <a:schemeClr val="accent2"/>
                </a:solidFill>
                <a:latin typeface="Monotype Corsiva" pitchFamily="66" charset="0"/>
              </a:rPr>
              <a:t>    Называется ... (фариЖ)</a:t>
            </a:r>
            <a:r>
              <a:rPr lang="ru-RU" sz="3200"/>
              <a:t> </a:t>
            </a:r>
          </a:p>
        </p:txBody>
      </p:sp>
      <p:pic>
        <p:nvPicPr>
          <p:cNvPr id="24584" name="Picture 8" descr="жираф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71550" y="1700213"/>
            <a:ext cx="3332163" cy="4392612"/>
          </a:xfrm>
          <a:noFill/>
          <a:ln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</TotalTime>
  <Words>293</Words>
  <Application>Microsoft Office PowerPoint</Application>
  <PresentationFormat>Экран (4:3)</PresentationFormat>
  <Paragraphs>159</Paragraphs>
  <Slides>32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Default Design</vt:lpstr>
      <vt:lpstr>АЗБУКА</vt:lpstr>
      <vt:lpstr>А а</vt:lpstr>
      <vt:lpstr>Б б </vt:lpstr>
      <vt:lpstr>В в</vt:lpstr>
      <vt:lpstr>Г г </vt:lpstr>
      <vt:lpstr>Д д</vt:lpstr>
      <vt:lpstr>Е е</vt:lpstr>
      <vt:lpstr>Ё ё</vt:lpstr>
      <vt:lpstr>Ж ж</vt:lpstr>
      <vt:lpstr>З з</vt:lpstr>
      <vt:lpstr>И й</vt:lpstr>
      <vt:lpstr>К к </vt:lpstr>
      <vt:lpstr>Л л </vt:lpstr>
      <vt:lpstr>М м</vt:lpstr>
      <vt:lpstr>Н н </vt:lpstr>
      <vt:lpstr>О о</vt:lpstr>
      <vt:lpstr>П п</vt:lpstr>
      <vt:lpstr>Р р</vt:lpstr>
      <vt:lpstr>С с</vt:lpstr>
      <vt:lpstr>Т т</vt:lpstr>
      <vt:lpstr>У у</vt:lpstr>
      <vt:lpstr> Ф ф</vt:lpstr>
      <vt:lpstr>Х х</vt:lpstr>
      <vt:lpstr>Ц ц</vt:lpstr>
      <vt:lpstr>Ч ч</vt:lpstr>
      <vt:lpstr>Ш ш</vt:lpstr>
      <vt:lpstr>Щ щ</vt:lpstr>
      <vt:lpstr>Ы Ь</vt:lpstr>
      <vt:lpstr>Ъ</vt:lpstr>
      <vt:lpstr>Э э </vt:lpstr>
      <vt:lpstr>Ю ю </vt:lpstr>
      <vt:lpstr>Я я</vt:lpstr>
    </vt:vector>
  </TitlesOfParts>
  <Company>дом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Николай</cp:lastModifiedBy>
  <cp:revision>12</cp:revision>
  <dcterms:created xsi:type="dcterms:W3CDTF">2006-03-12T10:44:39Z</dcterms:created>
  <dcterms:modified xsi:type="dcterms:W3CDTF">2012-10-29T08:20:16Z</dcterms:modified>
</cp:coreProperties>
</file>